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0" r:id="rId4"/>
    <p:sldId id="271" r:id="rId5"/>
    <p:sldId id="273" r:id="rId6"/>
    <p:sldId id="274" r:id="rId7"/>
    <p:sldId id="275" r:id="rId8"/>
    <p:sldId id="276" r:id="rId9"/>
    <p:sldId id="277" r:id="rId10"/>
    <p:sldId id="278"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D4F"/>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7" d="100"/>
          <a:sy n="107" d="100"/>
        </p:scale>
        <p:origin x="13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44800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1060904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3_Two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3902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186540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3871799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5468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2192898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1513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4_Title Only">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3614612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5_Title Only">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88810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889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21293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63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78399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67822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263943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rgbClr val="E63D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202037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6" r:id="rId4"/>
    <p:sldLayoutId id="2147483674" r:id="rId5"/>
    <p:sldLayoutId id="2147483675" r:id="rId6"/>
    <p:sldLayoutId id="2147483672" r:id="rId7"/>
    <p:sldLayoutId id="2147483673" r:id="rId8"/>
    <p:sldLayoutId id="2147483652" r:id="rId9"/>
    <p:sldLayoutId id="2147483653" r:id="rId10"/>
    <p:sldLayoutId id="2147483661" r:id="rId11"/>
    <p:sldLayoutId id="2147483665" r:id="rId12"/>
    <p:sldLayoutId id="2147483668" r:id="rId13"/>
    <p:sldLayoutId id="2147483669" r:id="rId14"/>
    <p:sldLayoutId id="2147483654" r:id="rId15"/>
    <p:sldLayoutId id="2147483664" r:id="rId16"/>
    <p:sldLayoutId id="2147483662" r:id="rId17"/>
    <p:sldLayoutId id="2147483663" r:id="rId18"/>
    <p:sldLayoutId id="2147483670" r:id="rId19"/>
    <p:sldLayoutId id="2147483671" r:id="rId20"/>
    <p:sldLayoutId id="2147483656" r:id="rId21"/>
    <p:sldLayoutId id="2147483667" r:id="rId22"/>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hyperlink" Target="https://boutalebhicham.wordpress.com/2020/01/27/biztalk-server-2020-view-audit-log-of-common-management-operations-with-power-bi/" TargetMode="External"/><Relationship Id="rId3" Type="http://schemas.openxmlformats.org/officeDocument/2006/relationships/image" Target="../media/image4.png"/><Relationship Id="rId7" Type="http://schemas.openxmlformats.org/officeDocument/2006/relationships/hyperlink" Target="https://docs.microsoft.com/en-us/biztalk/install-and-config-guides/whats-new-in-biztalk-server-2020" TargetMode="External"/><Relationship Id="rId12" Type="http://schemas.openxmlformats.org/officeDocument/2006/relationships/hyperlink" Target="http://mikaelsand.se/index.php/2020/01/16/biztalk-2020-quiet-release/" TargetMode="External"/><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hyperlink" Target="http://www.integrationusergroup.com/whats-new-in-biztalk-server-2020/" TargetMode="External"/><Relationship Id="rId11" Type="http://schemas.openxmlformats.org/officeDocument/2006/relationships/hyperlink" Target="http://www.cookingwithdotnet.com/2020/01/biztalk-2020-unboxing-part-1.html" TargetMode="External"/><Relationship Id="rId5" Type="http://schemas.openxmlformats.org/officeDocument/2006/relationships/image" Target="../media/image6.emf"/><Relationship Id="rId10" Type="http://schemas.openxmlformats.org/officeDocument/2006/relationships/hyperlink" Target="https://blog.vertica.dk/2020/01/19/biztalk-server-2020-unwrapped/" TargetMode="External"/><Relationship Id="rId4" Type="http://schemas.openxmlformats.org/officeDocument/2006/relationships/image" Target="../media/image5.png"/><Relationship Id="rId9" Type="http://schemas.openxmlformats.org/officeDocument/2006/relationships/hyperlink" Target="https://blogs.biztalk360.com/biztalk-server-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biztalk/core/wcf-basichttp-adapter" TargetMode="External"/><Relationship Id="rId2" Type="http://schemas.openxmlformats.org/officeDocument/2006/relationships/hyperlink" Target="https://docs.microsoft.com/en-us/biztalk/install-and-config-guides/whats-new-in-biztalk-server-2020#deprecated--removed-list" TargetMode="External"/><Relationship Id="rId1" Type="http://schemas.openxmlformats.org/officeDocument/2006/relationships/slideLayout" Target="../slideLayouts/slideLayout12.xml"/><Relationship Id="rId4" Type="http://schemas.openxmlformats.org/officeDocument/2006/relationships/hyperlink" Target="https://docs.microsoft.com/en-us/biztalk/adapters-and-accelerators/adapter-sql/microsoft-biztalk-adapter-for-sql-server-documenta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biztalk/install-and-config-guides/hardware-and-software-requirements-for-biztalk-server-2020" TargetMode="External"/><Relationship Id="rId2" Type="http://schemas.openxmlformats.org/officeDocument/2006/relationships/hyperlink" Target="https://docs.microsoft.com/en-us/biztalk/install-and-config-guides/whats-new-in-biztalk-server-2020#new-in-biztalk-server-2020"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NZ" dirty="0">
                <a:effectLst>
                  <a:outerShdw blurRad="38100" dist="38100" dir="2700000" algn="tl">
                    <a:srgbClr val="000000">
                      <a:alpha val="43137"/>
                    </a:srgbClr>
                  </a:outerShdw>
                </a:effectLst>
                <a:latin typeface="+mn-lt"/>
              </a:rPr>
              <a:t>BizTalk 2020</a:t>
            </a:r>
          </a:p>
        </p:txBody>
      </p:sp>
      <p:sp>
        <p:nvSpPr>
          <p:cNvPr id="3" name="Subtitle 2"/>
          <p:cNvSpPr>
            <a:spLocks noGrp="1"/>
          </p:cNvSpPr>
          <p:nvPr>
            <p:ph type="subTitle" idx="1"/>
          </p:nvPr>
        </p:nvSpPr>
        <p:spPr/>
        <p:txBody>
          <a:bodyPr>
            <a:normAutofit/>
          </a:bodyPr>
          <a:lstStyle/>
          <a:p>
            <a:r>
              <a:rPr lang="en-NZ" sz="2800" dirty="0">
                <a:effectLst>
                  <a:outerShdw blurRad="38100" dist="38100" dir="2700000" algn="tl">
                    <a:srgbClr val="000000">
                      <a:alpha val="43137"/>
                    </a:srgbClr>
                  </a:outerShdw>
                </a:effectLst>
              </a:rPr>
              <a:t>The good and the bad</a:t>
            </a:r>
          </a:p>
        </p:txBody>
      </p:sp>
    </p:spTree>
    <p:extLst>
      <p:ext uri="{BB962C8B-B14F-4D97-AF65-F5344CB8AC3E}">
        <p14:creationId xmlns:p14="http://schemas.microsoft.com/office/powerpoint/2010/main" val="292371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new in BizTalk Server 2020</a:t>
            </a:r>
          </a:p>
        </p:txBody>
      </p:sp>
      <p:graphicFrame>
        <p:nvGraphicFramePr>
          <p:cNvPr id="5" name="Table 4">
            <a:extLst>
              <a:ext uri="{FF2B5EF4-FFF2-40B4-BE49-F238E27FC236}">
                <a16:creationId xmlns:a16="http://schemas.microsoft.com/office/drawing/2014/main" id="{389E8523-A512-4E0A-99FF-ACDE97F69921}"/>
              </a:ext>
            </a:extLst>
          </p:cNvPr>
          <p:cNvGraphicFramePr>
            <a:graphicFrameLocks noGrp="1"/>
          </p:cNvGraphicFramePr>
          <p:nvPr>
            <p:extLst>
              <p:ext uri="{D42A27DB-BD31-4B8C-83A1-F6EECF244321}">
                <p14:modId xmlns:p14="http://schemas.microsoft.com/office/powerpoint/2010/main" val="1023414443"/>
              </p:ext>
            </p:extLst>
          </p:nvPr>
        </p:nvGraphicFramePr>
        <p:xfrm>
          <a:off x="952500" y="1317917"/>
          <a:ext cx="9629775" cy="4879268"/>
        </p:xfrm>
        <a:graphic>
          <a:graphicData uri="http://schemas.openxmlformats.org/drawingml/2006/table">
            <a:tbl>
              <a:tblPr/>
              <a:tblGrid>
                <a:gridCol w="2451426">
                  <a:extLst>
                    <a:ext uri="{9D8B030D-6E8A-4147-A177-3AD203B41FA5}">
                      <a16:colId xmlns:a16="http://schemas.microsoft.com/office/drawing/2014/main" val="2474583184"/>
                    </a:ext>
                  </a:extLst>
                </a:gridCol>
                <a:gridCol w="7178349">
                  <a:extLst>
                    <a:ext uri="{9D8B030D-6E8A-4147-A177-3AD203B41FA5}">
                      <a16:colId xmlns:a16="http://schemas.microsoft.com/office/drawing/2014/main" val="1032701324"/>
                    </a:ext>
                  </a:extLst>
                </a:gridCol>
              </a:tblGrid>
              <a:tr h="443177">
                <a:tc>
                  <a:txBody>
                    <a:bodyPr/>
                    <a:lstStyle/>
                    <a:p>
                      <a:pPr algn="l" fontAlgn="b"/>
                      <a:r>
                        <a:rPr lang="en-NZ" sz="2000" b="1" dirty="0">
                          <a:solidFill>
                            <a:schemeClr val="bg1"/>
                          </a:solidFill>
                          <a:effectLst/>
                        </a:rPr>
                        <a:t>Feature</a:t>
                      </a:r>
                    </a:p>
                  </a:txBody>
                  <a:tcPr marL="61286" marR="61286" marT="30643" marB="30643" anchor="b">
                    <a:lnL w="12700" cap="flat" cmpd="sng" algn="ctr">
                      <a:solidFill>
                        <a:srgbClr val="903A83"/>
                      </a:solidFill>
                      <a:prstDash val="solid"/>
                      <a:round/>
                      <a:headEnd type="none" w="med" len="med"/>
                      <a:tailEnd type="none" w="med" len="med"/>
                    </a:lnL>
                    <a:lnR w="12700" cap="flat" cmpd="sng" algn="ctr">
                      <a:solidFill>
                        <a:srgbClr val="3038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tc>
                  <a:txBody>
                    <a:bodyPr/>
                    <a:lstStyle/>
                    <a:p>
                      <a:pPr algn="l" fontAlgn="b"/>
                      <a:r>
                        <a:rPr lang="en-NZ" sz="2000" b="1" dirty="0">
                          <a:solidFill>
                            <a:schemeClr val="bg1"/>
                          </a:solidFill>
                          <a:effectLst/>
                        </a:rPr>
                        <a:t>Description</a:t>
                      </a:r>
                    </a:p>
                  </a:txBody>
                  <a:tcPr marL="61286" marR="61286" marT="30643" marB="30643" anchor="b">
                    <a:lnL w="12700" cap="flat" cmpd="sng" algn="ctr">
                      <a:solidFill>
                        <a:srgbClr val="303883"/>
                      </a:solidFill>
                      <a:prstDash val="solid"/>
                      <a:round/>
                      <a:headEnd type="none" w="med" len="med"/>
                      <a:tailEnd type="none" w="med" len="med"/>
                    </a:lnL>
                    <a:lnR w="12700" cap="flat" cmpd="sng" algn="ctr">
                      <a:solidFill>
                        <a:srgbClr val="903A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4055143447"/>
                  </a:ext>
                </a:extLst>
              </a:tr>
              <a:tr h="685800">
                <a:tc>
                  <a:txBody>
                    <a:bodyPr/>
                    <a:lstStyle/>
                    <a:p>
                      <a:pPr algn="l" fontAlgn="t"/>
                      <a:r>
                        <a:rPr lang="en-NZ" sz="2000" dirty="0">
                          <a:solidFill>
                            <a:schemeClr val="bg1"/>
                          </a:solidFill>
                          <a:effectLst/>
                        </a:rPr>
                        <a:t>XSLT 3.0</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New extensible model for runtime map execution, out of box wiring to work with Saxon XSLT3.0.</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136010697"/>
                  </a:ext>
                </a:extLst>
              </a:tr>
              <a:tr h="0">
                <a:tc>
                  <a:txBody>
                    <a:bodyPr/>
                    <a:lstStyle/>
                    <a:p>
                      <a:pPr algn="l" fontAlgn="t"/>
                      <a:r>
                        <a:rPr lang="en-NZ" sz="2000" dirty="0">
                          <a:solidFill>
                            <a:schemeClr val="bg1"/>
                          </a:solidFill>
                          <a:effectLst/>
                        </a:rPr>
                        <a:t>Additional updates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Move to new long term supported Microsoft OLEDB Driver for SQL Server.</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61660663"/>
                  </a:ext>
                </a:extLst>
              </a:tr>
              <a:tr h="435045">
                <a:tc>
                  <a:txBody>
                    <a:bodyPr/>
                    <a:lstStyle/>
                    <a:p>
                      <a:pPr algn="l" fontAlgn="t"/>
                      <a:endParaRPr lang="en-NZ" sz="2000" dirty="0">
                        <a:solidFill>
                          <a:schemeClr val="bg1"/>
                        </a:solidFill>
                        <a:effectLst/>
                      </a:endParaRP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NZ" sz="2000" dirty="0">
                          <a:solidFill>
                            <a:schemeClr val="bg1"/>
                          </a:solidFill>
                          <a:effectLst/>
                        </a:rPr>
                        <a:t>Support for SSO Affiliate applications in SFTP adapter.</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216437040"/>
                  </a:ext>
                </a:extLst>
              </a:tr>
              <a:tr h="600075">
                <a:tc>
                  <a:txBody>
                    <a:bodyPr/>
                    <a:lstStyle/>
                    <a:p>
                      <a:pPr algn="l" fontAlgn="t"/>
                      <a:endParaRPr lang="en-NZ" sz="2000" dirty="0">
                        <a:solidFill>
                          <a:schemeClr val="bg1"/>
                        </a:solidFill>
                        <a:effectLst/>
                      </a:endParaRP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NZ" sz="2000" dirty="0">
                          <a:solidFill>
                            <a:schemeClr val="bg1"/>
                          </a:solidFill>
                          <a:effectLst/>
                        </a:rPr>
                        <a:t>SQL Availability Group support for BAM DTS Package via SSIS </a:t>
                      </a:r>
                      <a:r>
                        <a:rPr lang="en-NZ" sz="2000" dirty="0" err="1">
                          <a:solidFill>
                            <a:schemeClr val="bg1"/>
                          </a:solidFill>
                          <a:effectLst/>
                        </a:rPr>
                        <a:t>Catalog</a:t>
                      </a:r>
                      <a:r>
                        <a:rPr lang="en-NZ" sz="2000" dirty="0">
                          <a:solidFill>
                            <a:schemeClr val="bg1"/>
                          </a:solidFill>
                          <a:effectLst/>
                        </a:rPr>
                        <a:t>.</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361217371"/>
                  </a:ext>
                </a:extLst>
              </a:tr>
              <a:tr h="795964">
                <a:tc>
                  <a:txBody>
                    <a:bodyPr/>
                    <a:lstStyle/>
                    <a:p>
                      <a:pPr algn="l" fontAlgn="t"/>
                      <a:endParaRPr lang="en-NZ" sz="2000" dirty="0">
                        <a:solidFill>
                          <a:schemeClr val="bg1"/>
                        </a:solidFill>
                        <a:effectLst/>
                      </a:endParaRP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Partially disabled receive locations.</a:t>
                      </a:r>
                    </a:p>
                    <a:p>
                      <a:pPr algn="l" fontAlgn="t"/>
                      <a:r>
                        <a:rPr lang="en-NZ" sz="2000" dirty="0">
                          <a:solidFill>
                            <a:schemeClr val="bg1"/>
                          </a:solidFill>
                          <a:effectLst/>
                        </a:rPr>
                        <a:t>How to Enable Receive Location Fault Tolerance</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138901289"/>
                  </a:ext>
                </a:extLst>
              </a:tr>
              <a:tr h="1177510">
                <a:tc>
                  <a:txBody>
                    <a:bodyPr/>
                    <a:lstStyle/>
                    <a:p>
                      <a:pPr algn="l" fontAlgn="t"/>
                      <a:endParaRPr lang="en-NZ" sz="2000" dirty="0">
                        <a:solidFill>
                          <a:schemeClr val="bg1"/>
                        </a:solidFill>
                        <a:effectLst/>
                      </a:endParaRP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NZ" sz="2000" dirty="0">
                          <a:solidFill>
                            <a:schemeClr val="bg1"/>
                          </a:solidFill>
                          <a:effectLst/>
                        </a:rPr>
                        <a:t>Throughput improvements for Dynamic Send Ports with Ordered Delivery.</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782392237"/>
                  </a:ext>
                </a:extLst>
              </a:tr>
            </a:tbl>
          </a:graphicData>
        </a:graphic>
      </p:graphicFrame>
    </p:spTree>
    <p:extLst>
      <p:ext uri="{BB962C8B-B14F-4D97-AF65-F5344CB8AC3E}">
        <p14:creationId xmlns:p14="http://schemas.microsoft.com/office/powerpoint/2010/main" val="261574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sp>
        <p:nvSpPr>
          <p:cNvPr id="2" name="TextBox 1">
            <a:extLst>
              <a:ext uri="{FF2B5EF4-FFF2-40B4-BE49-F238E27FC236}">
                <a16:creationId xmlns:a16="http://schemas.microsoft.com/office/drawing/2014/main" id="{06A65F8E-3015-42F5-86B9-08DBDF839159}"/>
              </a:ext>
            </a:extLst>
          </p:cNvPr>
          <p:cNvSpPr txBox="1"/>
          <p:nvPr/>
        </p:nvSpPr>
        <p:spPr>
          <a:xfrm>
            <a:off x="720000" y="1533600"/>
            <a:ext cx="9698400" cy="4801314"/>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Integration Monday presentation by Tom Canter (1 hr 13 min) </a:t>
            </a:r>
            <a:r>
              <a:rPr lang="en-NZ" u="sng" dirty="0">
                <a:solidFill>
                  <a:srgbClr val="FFFF00"/>
                </a:solidFill>
                <a:hlinkClick r:id="rId6">
                  <a:extLst>
                    <a:ext uri="{A12FA001-AC4F-418D-AE19-62706E023703}">
                      <ahyp:hlinkClr xmlns:ahyp="http://schemas.microsoft.com/office/drawing/2018/hyperlinkcolor" val="tx"/>
                    </a:ext>
                  </a:extLst>
                </a:hlinkClick>
              </a:rPr>
              <a:t>http://www.integrationusergroup.com/whats-new-in-biztalk-server-2020/</a:t>
            </a:r>
            <a:endParaRPr lang="en-NZ" u="sng" dirty="0">
              <a:solidFill>
                <a:srgbClr val="FFFF00"/>
              </a:solidFill>
            </a:endParaRPr>
          </a:p>
          <a:p>
            <a:pPr marL="285750" indent="-285750">
              <a:buFont typeface="Arial" panose="020B0604020202020204" pitchFamily="34" charset="0"/>
              <a:buChar char="•"/>
            </a:pPr>
            <a:r>
              <a:rPr lang="en-NZ" dirty="0">
                <a:solidFill>
                  <a:schemeClr val="bg1"/>
                </a:solidFill>
              </a:rPr>
              <a:t>What's New in BizTalk Server 2020 </a:t>
            </a:r>
            <a:r>
              <a:rPr lang="en-NZ" u="sng" dirty="0">
                <a:solidFill>
                  <a:srgbClr val="FFFF00"/>
                </a:solidFill>
                <a:hlinkClick r:id="rId7">
                  <a:extLst>
                    <a:ext uri="{A12FA001-AC4F-418D-AE19-62706E023703}">
                      <ahyp:hlinkClr xmlns:ahyp="http://schemas.microsoft.com/office/drawing/2018/hyperlinkcolor" val="tx"/>
                    </a:ext>
                  </a:extLst>
                </a:hlinkClick>
              </a:rPr>
              <a:t>https://docs.microsoft.com/en-us/biztalk/install-and-config-guides/whats-new-in-biztalk-server-2020</a:t>
            </a:r>
            <a:endParaRPr lang="en-NZ" u="sng" dirty="0">
              <a:solidFill>
                <a:srgbClr val="FFFF00"/>
              </a:solidFill>
            </a:endParaRPr>
          </a:p>
          <a:p>
            <a:pPr marL="285750" indent="-285750">
              <a:buFont typeface="Arial" panose="020B0604020202020204" pitchFamily="34" charset="0"/>
              <a:buChar char="•"/>
            </a:pPr>
            <a:r>
              <a:rPr lang="en-NZ" dirty="0">
                <a:solidFill>
                  <a:schemeClr val="bg1"/>
                </a:solidFill>
              </a:rPr>
              <a:t>Biztalk server 2020 : View Audit log of common management operations with Power BI</a:t>
            </a:r>
            <a:br>
              <a:rPr lang="en-NZ" dirty="0">
                <a:solidFill>
                  <a:schemeClr val="bg1"/>
                </a:solidFill>
              </a:rPr>
            </a:br>
            <a:r>
              <a:rPr lang="en-NZ" u="sng" dirty="0">
                <a:solidFill>
                  <a:srgbClr val="FFFF00"/>
                </a:solidFill>
                <a:hlinkClick r:id="rId8">
                  <a:extLst>
                    <a:ext uri="{A12FA001-AC4F-418D-AE19-62706E023703}">
                      <ahyp:hlinkClr xmlns:ahyp="http://schemas.microsoft.com/office/drawing/2018/hyperlinkcolor" val="tx"/>
                    </a:ext>
                  </a:extLst>
                </a:hlinkClick>
              </a:rPr>
              <a:t>https://boutalebhicham.wordpress.com/2020/01/27/biztalk-server-2020-view-audit-log-of-common-management-operations-with-power-bi/</a:t>
            </a:r>
            <a:r>
              <a:rPr lang="en-NZ" u="sng" dirty="0">
                <a:solidFill>
                  <a:srgbClr val="FFFF00"/>
                </a:solidFill>
              </a:rPr>
              <a:t> </a:t>
            </a:r>
          </a:p>
          <a:p>
            <a:pPr marL="285750" indent="-285750">
              <a:buFont typeface="Arial" panose="020B0604020202020204" pitchFamily="34" charset="0"/>
              <a:buChar char="•"/>
            </a:pPr>
            <a:r>
              <a:rPr lang="en-NZ" dirty="0">
                <a:solidFill>
                  <a:schemeClr val="bg1"/>
                </a:solidFill>
              </a:rPr>
              <a:t>BizTalk Server 2020 – Why it’s a game-changer? </a:t>
            </a:r>
            <a:r>
              <a:rPr lang="en-NZ" dirty="0">
                <a:solidFill>
                  <a:srgbClr val="FFFF00"/>
                </a:solidFill>
                <a:hlinkClick r:id="rId9">
                  <a:extLst>
                    <a:ext uri="{A12FA001-AC4F-418D-AE19-62706E023703}">
                      <ahyp:hlinkClr xmlns:ahyp="http://schemas.microsoft.com/office/drawing/2018/hyperlinkcolor" val="tx"/>
                    </a:ext>
                  </a:extLst>
                </a:hlinkClick>
              </a:rPr>
              <a:t>https://blogs.biztalk360.com/biztalk-server-2020/</a:t>
            </a:r>
            <a:r>
              <a:rPr lang="en-NZ" dirty="0">
                <a:solidFill>
                  <a:srgbClr val="FFFF00"/>
                </a:solidFill>
              </a:rPr>
              <a:t> </a:t>
            </a:r>
          </a:p>
          <a:p>
            <a:pPr marL="285750" indent="-285750">
              <a:buFont typeface="Arial" panose="020B0604020202020204" pitchFamily="34" charset="0"/>
              <a:buChar char="•"/>
            </a:pPr>
            <a:r>
              <a:rPr lang="en-NZ" dirty="0">
                <a:solidFill>
                  <a:schemeClr val="bg1"/>
                </a:solidFill>
              </a:rPr>
              <a:t>BizTalk Server 2020 unwrapped   </a:t>
            </a:r>
            <a:r>
              <a:rPr lang="en-NZ" dirty="0">
                <a:solidFill>
                  <a:srgbClr val="FFFF00"/>
                </a:solidFill>
                <a:hlinkClick r:id="rId10">
                  <a:extLst>
                    <a:ext uri="{A12FA001-AC4F-418D-AE19-62706E023703}">
                      <ahyp:hlinkClr xmlns:ahyp="http://schemas.microsoft.com/office/drawing/2018/hyperlinkcolor" val="tx"/>
                    </a:ext>
                  </a:extLst>
                </a:hlinkClick>
              </a:rPr>
              <a:t>https://blog.vertica.dk/2020/01/19/biztalk-server-2020-unwrapped/</a:t>
            </a:r>
            <a:r>
              <a:rPr lang="en-NZ" dirty="0">
                <a:solidFill>
                  <a:schemeClr val="bg1"/>
                </a:solidFill>
              </a:rPr>
              <a:t> </a:t>
            </a:r>
          </a:p>
          <a:p>
            <a:pPr marL="285750" indent="-285750">
              <a:buFont typeface="Arial" panose="020B0604020202020204" pitchFamily="34" charset="0"/>
              <a:buChar char="•"/>
            </a:pPr>
            <a:r>
              <a:rPr lang="en-NZ" dirty="0">
                <a:solidFill>
                  <a:schemeClr val="bg1"/>
                </a:solidFill>
              </a:rPr>
              <a:t>BizTalk 2020 Unboxing - Part 1 </a:t>
            </a:r>
            <a:r>
              <a:rPr lang="en-NZ" dirty="0">
                <a:solidFill>
                  <a:srgbClr val="FFFF00"/>
                </a:solidFill>
                <a:hlinkClick r:id="rId11">
                  <a:extLst>
                    <a:ext uri="{A12FA001-AC4F-418D-AE19-62706E023703}">
                      <ahyp:hlinkClr xmlns:ahyp="http://schemas.microsoft.com/office/drawing/2018/hyperlinkcolor" val="tx"/>
                    </a:ext>
                  </a:extLst>
                </a:hlinkClick>
              </a:rPr>
              <a:t>http://www.cookingwithdotnet.com/2020/01/biztalk-2020-unboxing-part-1.html</a:t>
            </a:r>
            <a:endParaRPr lang="en-NZ" dirty="0">
              <a:solidFill>
                <a:srgbClr val="FFFF00"/>
              </a:solidFill>
            </a:endParaRPr>
          </a:p>
          <a:p>
            <a:pPr marL="285750" indent="-285750">
              <a:buFont typeface="Arial" panose="020B0604020202020204" pitchFamily="34" charset="0"/>
              <a:buChar char="•"/>
            </a:pPr>
            <a:r>
              <a:rPr lang="en-NZ" dirty="0">
                <a:solidFill>
                  <a:schemeClr val="bg1"/>
                </a:solidFill>
              </a:rPr>
              <a:t>BizTalk 2020 quiet release  </a:t>
            </a:r>
            <a:r>
              <a:rPr lang="en-NZ" dirty="0">
                <a:solidFill>
                  <a:srgbClr val="FFFF00"/>
                </a:solidFill>
                <a:hlinkClick r:id="rId12">
                  <a:extLst>
                    <a:ext uri="{A12FA001-AC4F-418D-AE19-62706E023703}">
                      <ahyp:hlinkClr xmlns:ahyp="http://schemas.microsoft.com/office/drawing/2018/hyperlinkcolor" val="tx"/>
                    </a:ext>
                  </a:extLst>
                </a:hlinkClick>
              </a:rPr>
              <a:t>http://mikaelsand.se/index.php/2020/01/16/biztalk-2020-quiet-release/</a:t>
            </a:r>
            <a:endParaRPr lang="en-NZ" dirty="0">
              <a:solidFill>
                <a:srgbClr val="FFFF00"/>
              </a:solidFill>
            </a:endParaRPr>
          </a:p>
          <a:p>
            <a:pPr marL="285750" indent="-285750">
              <a:buFont typeface="Arial" panose="020B0604020202020204" pitchFamily="34" charset="0"/>
              <a:buChar char="•"/>
            </a:pPr>
            <a:endParaRPr lang="en-NZ" dirty="0">
              <a:solidFill>
                <a:schemeClr val="bg1"/>
              </a:solidFill>
            </a:endParaRPr>
          </a:p>
          <a:p>
            <a:pPr marL="285750" indent="-285750">
              <a:buFont typeface="Arial" panose="020B0604020202020204" pitchFamily="34" charset="0"/>
              <a:buChar char="•"/>
            </a:pPr>
            <a:endParaRPr lang="en-NZ" dirty="0">
              <a:solidFill>
                <a:schemeClr val="bg1"/>
              </a:solidFill>
            </a:endParaRPr>
          </a:p>
          <a:p>
            <a:endParaRPr lang="en-NZ" dirty="0"/>
          </a:p>
        </p:txBody>
      </p:sp>
    </p:spTree>
    <p:extLst>
      <p:ext uri="{BB962C8B-B14F-4D97-AF65-F5344CB8AC3E}">
        <p14:creationId xmlns:p14="http://schemas.microsoft.com/office/powerpoint/2010/main" val="213112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78DA-02E8-4358-8DA1-FB1BAADA2468}"/>
              </a:ext>
            </a:extLst>
          </p:cNvPr>
          <p:cNvSpPr>
            <a:spLocks noGrp="1"/>
          </p:cNvSpPr>
          <p:nvPr>
            <p:ph type="title"/>
          </p:nvPr>
        </p:nvSpPr>
        <p:spPr/>
        <p:txBody>
          <a:bodyPr/>
          <a:lstStyle/>
          <a:p>
            <a:r>
              <a:rPr lang="en-NZ" dirty="0"/>
              <a:t>Presenter</a:t>
            </a:r>
          </a:p>
        </p:txBody>
      </p:sp>
      <p:sp>
        <p:nvSpPr>
          <p:cNvPr id="3" name="Content Placeholder 2">
            <a:extLst>
              <a:ext uri="{FF2B5EF4-FFF2-40B4-BE49-F238E27FC236}">
                <a16:creationId xmlns:a16="http://schemas.microsoft.com/office/drawing/2014/main" id="{C1F4D4B5-9EAC-4BA2-9DBE-46D2362A77BC}"/>
              </a:ext>
            </a:extLst>
          </p:cNvPr>
          <p:cNvSpPr>
            <a:spLocks noGrp="1"/>
          </p:cNvSpPr>
          <p:nvPr>
            <p:ph sz="half" idx="1"/>
          </p:nvPr>
        </p:nvSpPr>
        <p:spPr>
          <a:xfrm>
            <a:off x="838200" y="1825625"/>
            <a:ext cx="9856694" cy="4351338"/>
          </a:xfrm>
        </p:spPr>
        <p:txBody>
          <a:bodyPr/>
          <a:lstStyle/>
          <a:p>
            <a:r>
              <a:rPr lang="en-NZ" dirty="0"/>
              <a:t>Colin Dijkgraaf, Integration Consultant, Datacom New Zealand</a:t>
            </a:r>
          </a:p>
          <a:p>
            <a:r>
              <a:rPr lang="en-NZ" dirty="0"/>
              <a:t>https://twitter.com/CDijkgraaf</a:t>
            </a:r>
          </a:p>
          <a:p>
            <a:r>
              <a:rPr lang="en-NZ" dirty="0"/>
              <a:t>https://cdijkgraaf.wordpress.com/</a:t>
            </a:r>
          </a:p>
          <a:p>
            <a:r>
              <a:rPr lang="en-NZ" dirty="0"/>
              <a:t>https://stackoverflow.com/users/2571021/dijkgraaf</a:t>
            </a:r>
          </a:p>
          <a:p>
            <a:r>
              <a:rPr lang="en-NZ" dirty="0"/>
              <a:t>https://social.technet.microsoft.com/profile/colin%20dijkgraaf/</a:t>
            </a:r>
          </a:p>
          <a:p>
            <a:endParaRPr lang="en-NZ" dirty="0"/>
          </a:p>
        </p:txBody>
      </p:sp>
      <p:pic>
        <p:nvPicPr>
          <p:cNvPr id="8" name="Picture 7" descr="A screenshot of a cell phone&#10;&#10;Description automatically generated">
            <a:extLst>
              <a:ext uri="{FF2B5EF4-FFF2-40B4-BE49-F238E27FC236}">
                <a16:creationId xmlns:a16="http://schemas.microsoft.com/office/drawing/2014/main" id="{823C8CC0-8C48-4AFA-9D8B-1D29CEE1C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834" y="4338432"/>
            <a:ext cx="1757583" cy="2168857"/>
          </a:xfrm>
          <a:prstGeom prst="rect">
            <a:avLst/>
          </a:prstGeom>
        </p:spPr>
      </p:pic>
      <p:pic>
        <p:nvPicPr>
          <p:cNvPr id="10" name="Picture 9" descr="A person in a yellow shirt&#10;&#10;Description automatically generated">
            <a:extLst>
              <a:ext uri="{FF2B5EF4-FFF2-40B4-BE49-F238E27FC236}">
                <a16:creationId xmlns:a16="http://schemas.microsoft.com/office/drawing/2014/main" id="{33CA3E0D-1CCC-42A7-8970-F528A8E13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17" y="4338432"/>
            <a:ext cx="1883600" cy="1883600"/>
          </a:xfrm>
          <a:prstGeom prst="rect">
            <a:avLst/>
          </a:prstGeom>
        </p:spPr>
      </p:pic>
    </p:spTree>
    <p:extLst>
      <p:ext uri="{BB962C8B-B14F-4D97-AF65-F5344CB8AC3E}">
        <p14:creationId xmlns:p14="http://schemas.microsoft.com/office/powerpoint/2010/main" val="207409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screenshot of a cell phone&#10;&#10;Description automatically generated">
            <a:extLst>
              <a:ext uri="{FF2B5EF4-FFF2-40B4-BE49-F238E27FC236}">
                <a16:creationId xmlns:a16="http://schemas.microsoft.com/office/drawing/2014/main" id="{6C0E6B88-A606-4DE5-A43E-7941F4548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8436" y="133350"/>
            <a:ext cx="6243502" cy="6638925"/>
          </a:xfrm>
        </p:spPr>
      </p:pic>
    </p:spTree>
    <p:extLst>
      <p:ext uri="{BB962C8B-B14F-4D97-AF65-F5344CB8AC3E}">
        <p14:creationId xmlns:p14="http://schemas.microsoft.com/office/powerpoint/2010/main" val="416181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7598FF4A-DB83-4C36-A898-ADA436B45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300" y="174977"/>
            <a:ext cx="5870579" cy="6511574"/>
          </a:xfrm>
          <a:prstGeom prst="rect">
            <a:avLst/>
          </a:prstGeom>
        </p:spPr>
      </p:pic>
    </p:spTree>
    <p:extLst>
      <p:ext uri="{BB962C8B-B14F-4D97-AF65-F5344CB8AC3E}">
        <p14:creationId xmlns:p14="http://schemas.microsoft.com/office/powerpoint/2010/main" val="126730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(not) new in BizTalk Server 2020</a:t>
            </a:r>
          </a:p>
        </p:txBody>
      </p:sp>
      <p:sp>
        <p:nvSpPr>
          <p:cNvPr id="3" name="Content Placeholder 2">
            <a:extLst>
              <a:ext uri="{FF2B5EF4-FFF2-40B4-BE49-F238E27FC236}">
                <a16:creationId xmlns:a16="http://schemas.microsoft.com/office/drawing/2014/main" id="{8EF2832C-7B68-42A0-B9E4-690FB1EA5E06}"/>
              </a:ext>
            </a:extLst>
          </p:cNvPr>
          <p:cNvSpPr>
            <a:spLocks noGrp="1"/>
          </p:cNvSpPr>
          <p:nvPr>
            <p:ph sz="half" idx="1"/>
          </p:nvPr>
        </p:nvSpPr>
        <p:spPr>
          <a:xfrm>
            <a:off x="838200" y="1393794"/>
            <a:ext cx="10515600" cy="4783169"/>
          </a:xfrm>
        </p:spPr>
        <p:txBody>
          <a:bodyPr/>
          <a:lstStyle/>
          <a:p>
            <a:r>
              <a:rPr lang="en-NZ" dirty="0">
                <a:solidFill>
                  <a:srgbClr val="FFFF00"/>
                </a:solidFill>
                <a:hlinkClick r:id="rId2">
                  <a:extLst>
                    <a:ext uri="{A12FA001-AC4F-418D-AE19-62706E023703}">
                      <ahyp:hlinkClr xmlns:ahyp="http://schemas.microsoft.com/office/drawing/2018/hyperlinkcolor" val="tx"/>
                    </a:ext>
                  </a:extLst>
                </a:hlinkClick>
              </a:rPr>
              <a:t>https://docs.microsoft.com/en-us/biztalk/install-and-config-guides/whats-new-in-biztalk-server-2020#deprecated--removed-list</a:t>
            </a:r>
            <a:endParaRPr lang="en-NZ" dirty="0">
              <a:solidFill>
                <a:srgbClr val="FFFF00"/>
              </a:solidFill>
            </a:endParaRPr>
          </a:p>
          <a:p>
            <a:endParaRPr lang="en-NZ" dirty="0">
              <a:solidFill>
                <a:srgbClr val="FFFF00"/>
              </a:solidFill>
            </a:endParaRPr>
          </a:p>
        </p:txBody>
      </p:sp>
      <p:graphicFrame>
        <p:nvGraphicFramePr>
          <p:cNvPr id="9" name="Table 8">
            <a:extLst>
              <a:ext uri="{FF2B5EF4-FFF2-40B4-BE49-F238E27FC236}">
                <a16:creationId xmlns:a16="http://schemas.microsoft.com/office/drawing/2014/main" id="{18E6AE4C-1EEB-423D-8C83-752078396089}"/>
              </a:ext>
            </a:extLst>
          </p:cNvPr>
          <p:cNvGraphicFramePr>
            <a:graphicFrameLocks noGrp="1"/>
          </p:cNvGraphicFramePr>
          <p:nvPr>
            <p:extLst>
              <p:ext uri="{D42A27DB-BD31-4B8C-83A1-F6EECF244321}">
                <p14:modId xmlns:p14="http://schemas.microsoft.com/office/powerpoint/2010/main" val="1015235537"/>
              </p:ext>
            </p:extLst>
          </p:nvPr>
        </p:nvGraphicFramePr>
        <p:xfrm>
          <a:off x="1086774" y="2423604"/>
          <a:ext cx="9406632" cy="3933018"/>
        </p:xfrm>
        <a:graphic>
          <a:graphicData uri="http://schemas.openxmlformats.org/drawingml/2006/table">
            <a:tbl>
              <a:tblPr/>
              <a:tblGrid>
                <a:gridCol w="3961476">
                  <a:extLst>
                    <a:ext uri="{9D8B030D-6E8A-4147-A177-3AD203B41FA5}">
                      <a16:colId xmlns:a16="http://schemas.microsoft.com/office/drawing/2014/main" val="2319963041"/>
                    </a:ext>
                  </a:extLst>
                </a:gridCol>
                <a:gridCol w="1541794">
                  <a:extLst>
                    <a:ext uri="{9D8B030D-6E8A-4147-A177-3AD203B41FA5}">
                      <a16:colId xmlns:a16="http://schemas.microsoft.com/office/drawing/2014/main" val="3984204251"/>
                    </a:ext>
                  </a:extLst>
                </a:gridCol>
                <a:gridCol w="3903362">
                  <a:extLst>
                    <a:ext uri="{9D8B030D-6E8A-4147-A177-3AD203B41FA5}">
                      <a16:colId xmlns:a16="http://schemas.microsoft.com/office/drawing/2014/main" val="3325532096"/>
                    </a:ext>
                  </a:extLst>
                </a:gridCol>
              </a:tblGrid>
              <a:tr h="342633">
                <a:tc>
                  <a:txBody>
                    <a:bodyPr/>
                    <a:lstStyle/>
                    <a:p>
                      <a:pPr algn="l" fontAlgn="b"/>
                      <a:r>
                        <a:rPr lang="en-NZ" sz="1600" b="1" dirty="0">
                          <a:solidFill>
                            <a:schemeClr val="bg1"/>
                          </a:solidFill>
                          <a:effectLst/>
                        </a:rPr>
                        <a:t>Program</a:t>
                      </a:r>
                    </a:p>
                  </a:txBody>
                  <a:tcPr marL="63990" marR="63990" marT="31995" marB="31995" anchor="b">
                    <a:lnL w="12700" cap="flat" cmpd="sng" algn="ctr">
                      <a:solidFill>
                        <a:srgbClr val="B04383"/>
                      </a:solidFill>
                      <a:prstDash val="solid"/>
                      <a:round/>
                      <a:headEnd type="none" w="med" len="med"/>
                      <a:tailEnd type="none" w="med" len="med"/>
                    </a:lnL>
                    <a:lnR w="12700" cap="flat" cmpd="sng" algn="ctr">
                      <a:solidFill>
                        <a:srgbClr val="9043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accent1"/>
                    </a:solidFill>
                  </a:tcPr>
                </a:tc>
                <a:tc>
                  <a:txBody>
                    <a:bodyPr/>
                    <a:lstStyle/>
                    <a:p>
                      <a:pPr algn="l" fontAlgn="b"/>
                      <a:r>
                        <a:rPr lang="en-NZ" sz="1600" b="1" kern="1200" dirty="0">
                          <a:solidFill>
                            <a:schemeClr val="bg1"/>
                          </a:solidFill>
                          <a:effectLst/>
                          <a:latin typeface="+mn-lt"/>
                          <a:ea typeface="+mn-ea"/>
                          <a:cs typeface="+mn-cs"/>
                        </a:rPr>
                        <a:t>Status</a:t>
                      </a:r>
                    </a:p>
                  </a:txBody>
                  <a:tcPr marL="63990" marR="63990" marT="31995" marB="31995" anchor="b">
                    <a:lnL w="12700" cap="flat" cmpd="sng" algn="ctr">
                      <a:solidFill>
                        <a:srgbClr val="904383"/>
                      </a:solidFill>
                      <a:prstDash val="solid"/>
                      <a:round/>
                      <a:headEnd type="none" w="med" len="med"/>
                      <a:tailEnd type="none" w="med" len="med"/>
                    </a:lnL>
                    <a:lnR w="12700" cap="flat" cmpd="sng" algn="ctr">
                      <a:solidFill>
                        <a:srgbClr val="504B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accent1"/>
                    </a:solidFill>
                  </a:tcPr>
                </a:tc>
                <a:tc>
                  <a:txBody>
                    <a:bodyPr/>
                    <a:lstStyle/>
                    <a:p>
                      <a:pPr algn="l" fontAlgn="b"/>
                      <a:r>
                        <a:rPr lang="en-NZ" sz="1600" b="1" kern="1200" dirty="0">
                          <a:solidFill>
                            <a:schemeClr val="bg1"/>
                          </a:solidFill>
                          <a:effectLst/>
                          <a:latin typeface="+mn-lt"/>
                          <a:ea typeface="+mn-ea"/>
                          <a:cs typeface="+mn-cs"/>
                        </a:rPr>
                        <a:t>Replacement</a:t>
                      </a:r>
                    </a:p>
                  </a:txBody>
                  <a:tcPr marL="63990" marR="63990" marT="31995" marB="31995" anchor="b">
                    <a:lnL w="12700" cap="flat" cmpd="sng" algn="ctr">
                      <a:solidFill>
                        <a:srgbClr val="504B83"/>
                      </a:solidFill>
                      <a:prstDash val="solid"/>
                      <a:round/>
                      <a:headEnd type="none" w="med" len="med"/>
                      <a:tailEnd type="none" w="med" len="med"/>
                    </a:lnL>
                    <a:lnR w="12700" cap="flat" cmpd="sng" algn="ctr">
                      <a:solidFill>
                        <a:srgbClr val="504B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483318897"/>
                  </a:ext>
                </a:extLst>
              </a:tr>
              <a:tr h="342633">
                <a:tc>
                  <a:txBody>
                    <a:bodyPr/>
                    <a:lstStyle/>
                    <a:p>
                      <a:pPr algn="l" fontAlgn="t"/>
                      <a:r>
                        <a:rPr lang="en-NZ" sz="1600" dirty="0">
                          <a:solidFill>
                            <a:schemeClr val="bg1"/>
                          </a:solidFill>
                          <a:effectLst/>
                        </a:rPr>
                        <a:t>Samples</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Removed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Removed from BizTalk Server installation.</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78196238"/>
                  </a:ext>
                </a:extLst>
              </a:tr>
              <a:tr h="342633">
                <a:tc>
                  <a:txBody>
                    <a:bodyPr/>
                    <a:lstStyle/>
                    <a:p>
                      <a:pPr algn="l" fontAlgn="t"/>
                      <a:r>
                        <a:rPr lang="en-NZ" sz="1600" dirty="0">
                          <a:solidFill>
                            <a:schemeClr val="bg1"/>
                          </a:solidFill>
                          <a:effectLst/>
                        </a:rPr>
                        <a:t>POP3 and SMTP </a:t>
                      </a:r>
                      <a:r>
                        <a:rPr lang="en-NZ" sz="1600" kern="1200" dirty="0">
                          <a:solidFill>
                            <a:schemeClr val="bg1"/>
                          </a:solidFill>
                          <a:effectLst/>
                          <a:latin typeface="+mn-lt"/>
                          <a:ea typeface="+mn-ea"/>
                          <a:cs typeface="+mn-cs"/>
                        </a:rPr>
                        <a:t>adapters</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Office 365 adapters</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931758876"/>
                  </a:ext>
                </a:extLst>
              </a:tr>
              <a:tr h="370389">
                <a:tc>
                  <a:txBody>
                    <a:bodyPr/>
                    <a:lstStyle/>
                    <a:p>
                      <a:pPr algn="l" fontAlgn="t"/>
                      <a:r>
                        <a:rPr lang="en-NZ" sz="1600" dirty="0">
                          <a:solidFill>
                            <a:schemeClr val="bg1"/>
                          </a:solidFill>
                          <a:effectLst/>
                        </a:rPr>
                        <a:t>Support for ACS authentication in adapters</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Removed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SAS authentication</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370764000"/>
                  </a:ext>
                </a:extLst>
              </a:tr>
              <a:tr h="388066">
                <a:tc>
                  <a:txBody>
                    <a:bodyPr/>
                    <a:lstStyle/>
                    <a:p>
                      <a:pPr algn="l" fontAlgn="t"/>
                      <a:r>
                        <a:rPr lang="en-NZ" sz="1600">
                          <a:solidFill>
                            <a:schemeClr val="bg1"/>
                          </a:solidFill>
                          <a:effectLst/>
                        </a:rPr>
                        <a:t>SOAP adapter</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u="none" strike="noStrike" dirty="0">
                          <a:solidFill>
                            <a:schemeClr val="bg1"/>
                          </a:solidFill>
                          <a:effectLst/>
                          <a:hlinkClick r:id="rId3">
                            <a:extLst>
                              <a:ext uri="{A12FA001-AC4F-418D-AE19-62706E023703}">
                                <ahyp:hlinkClr xmlns:ahyp="http://schemas.microsoft.com/office/drawing/2018/hyperlinkcolor" val="tx"/>
                              </a:ext>
                            </a:extLst>
                          </a:hlinkClick>
                        </a:rPr>
                        <a:t>WCF-</a:t>
                      </a:r>
                      <a:r>
                        <a:rPr lang="en-NZ" sz="1600" u="none" strike="noStrike" dirty="0" err="1">
                          <a:solidFill>
                            <a:schemeClr val="bg1"/>
                          </a:solidFill>
                          <a:effectLst/>
                          <a:hlinkClick r:id="rId3">
                            <a:extLst>
                              <a:ext uri="{A12FA001-AC4F-418D-AE19-62706E023703}">
                                <ahyp:hlinkClr xmlns:ahyp="http://schemas.microsoft.com/office/drawing/2018/hyperlinkcolor" val="tx"/>
                              </a:ext>
                            </a:extLst>
                          </a:hlinkClick>
                        </a:rPr>
                        <a:t>BasicHttp</a:t>
                      </a:r>
                      <a:r>
                        <a:rPr lang="en-NZ" sz="1600" u="none" strike="noStrike" dirty="0">
                          <a:solidFill>
                            <a:schemeClr val="bg1"/>
                          </a:solidFill>
                          <a:effectLst/>
                          <a:hlinkClick r:id="rId3">
                            <a:extLst>
                              <a:ext uri="{A12FA001-AC4F-418D-AE19-62706E023703}">
                                <ahyp:hlinkClr xmlns:ahyp="http://schemas.microsoft.com/office/drawing/2018/hyperlinkcolor" val="tx"/>
                              </a:ext>
                            </a:extLst>
                          </a:hlinkClick>
                        </a:rPr>
                        <a:t> Adapter</a:t>
                      </a:r>
                      <a:endParaRPr lang="en-NZ" sz="1600" dirty="0">
                        <a:solidFill>
                          <a:schemeClr val="bg1"/>
                        </a:solidFill>
                        <a:effectLst/>
                      </a:endParaRP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481512634"/>
                  </a:ext>
                </a:extLst>
              </a:tr>
              <a:tr h="342633">
                <a:tc>
                  <a:txBody>
                    <a:bodyPr/>
                    <a:lstStyle/>
                    <a:p>
                      <a:pPr algn="l" fontAlgn="t"/>
                      <a:r>
                        <a:rPr lang="en-NZ" sz="1600">
                          <a:solidFill>
                            <a:schemeClr val="bg1"/>
                          </a:solidFill>
                          <a:effectLst/>
                        </a:rPr>
                        <a:t>Old SQL adapter</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Removed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u="none" strike="noStrike" dirty="0">
                          <a:solidFill>
                            <a:schemeClr val="bg1"/>
                          </a:solidFill>
                          <a:effectLst/>
                          <a:hlinkClick r:id="rId4">
                            <a:extLst>
                              <a:ext uri="{A12FA001-AC4F-418D-AE19-62706E023703}">
                                <ahyp:hlinkClr xmlns:ahyp="http://schemas.microsoft.com/office/drawing/2018/hyperlinkcolor" val="tx"/>
                              </a:ext>
                            </a:extLst>
                          </a:hlinkClick>
                        </a:rPr>
                        <a:t>WCF-SQL Adapter</a:t>
                      </a:r>
                      <a:endParaRPr lang="en-NZ" sz="1600" dirty="0">
                        <a:solidFill>
                          <a:schemeClr val="bg1"/>
                        </a:solidFill>
                        <a:effectLst/>
                      </a:endParaRP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679418037"/>
                  </a:ext>
                </a:extLst>
              </a:tr>
              <a:tr h="342633">
                <a:tc>
                  <a:txBody>
                    <a:bodyPr/>
                    <a:lstStyle/>
                    <a:p>
                      <a:pPr algn="l" fontAlgn="t"/>
                      <a:r>
                        <a:rPr lang="en-NZ" sz="1600">
                          <a:solidFill>
                            <a:schemeClr val="bg1"/>
                          </a:solidFill>
                          <a:effectLst/>
                        </a:rPr>
                        <a:t>BPEL support</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dirty="0">
                          <a:solidFill>
                            <a:schemeClr val="bg1"/>
                          </a:solidFill>
                          <a:effectLst/>
                        </a:rPr>
                        <a:t>None</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133542575"/>
                  </a:ext>
                </a:extLst>
              </a:tr>
              <a:tr h="388066">
                <a:tc>
                  <a:txBody>
                    <a:bodyPr/>
                    <a:lstStyle/>
                    <a:p>
                      <a:pPr algn="l" fontAlgn="t"/>
                      <a:r>
                        <a:rPr lang="en-NZ" sz="1600" dirty="0">
                          <a:solidFill>
                            <a:schemeClr val="bg1"/>
                          </a:solidFill>
                          <a:effectLst/>
                        </a:rPr>
                        <a:t>JDE </a:t>
                      </a:r>
                      <a:r>
                        <a:rPr lang="en-NZ" sz="1600" dirty="0" err="1">
                          <a:solidFill>
                            <a:schemeClr val="bg1"/>
                          </a:solidFill>
                          <a:effectLst/>
                        </a:rPr>
                        <a:t>OneWorld</a:t>
                      </a:r>
                      <a:r>
                        <a:rPr lang="en-NZ" sz="1600" dirty="0">
                          <a:solidFill>
                            <a:schemeClr val="bg1"/>
                          </a:solidFill>
                          <a:effectLst/>
                        </a:rPr>
                        <a:t> adapter</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dirty="0">
                          <a:solidFill>
                            <a:schemeClr val="bg1"/>
                          </a:solidFill>
                          <a:effectLst/>
                        </a:rPr>
                        <a:t>None</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659152621"/>
                  </a:ext>
                </a:extLst>
              </a:tr>
              <a:tr h="342633">
                <a:tc>
                  <a:txBody>
                    <a:bodyPr/>
                    <a:lstStyle/>
                    <a:p>
                      <a:pPr algn="l" fontAlgn="t"/>
                      <a:r>
                        <a:rPr lang="en-NZ" sz="1600">
                          <a:solidFill>
                            <a:schemeClr val="bg1"/>
                          </a:solidFill>
                          <a:effectLst/>
                        </a:rPr>
                        <a:t>OWC redist</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Removed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dirty="0">
                          <a:solidFill>
                            <a:schemeClr val="bg1"/>
                          </a:solidFill>
                          <a:effectLst/>
                        </a:rPr>
                        <a:t>None</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841374672"/>
                  </a:ext>
                </a:extLst>
              </a:tr>
              <a:tr h="342633">
                <a:tc>
                  <a:txBody>
                    <a:bodyPr/>
                    <a:lstStyle/>
                    <a:p>
                      <a:pPr algn="l" fontAlgn="t"/>
                      <a:r>
                        <a:rPr lang="en-NZ" sz="1600">
                          <a:solidFill>
                            <a:schemeClr val="bg1"/>
                          </a:solidFill>
                          <a:effectLst/>
                        </a:rPr>
                        <a:t>BAM Portal</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None</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60663858"/>
                  </a:ext>
                </a:extLst>
              </a:tr>
              <a:tr h="388066">
                <a:tc>
                  <a:txBody>
                    <a:bodyPr/>
                    <a:lstStyle/>
                    <a:p>
                      <a:pPr algn="l" fontAlgn="t"/>
                      <a:r>
                        <a:rPr lang="en-NZ" sz="1600">
                          <a:solidFill>
                            <a:schemeClr val="bg1"/>
                          </a:solidFill>
                          <a:effectLst/>
                        </a:rPr>
                        <a:t>WCF-NetTcpRelay adapter</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a:solidFill>
                            <a:schemeClr val="bg1"/>
                          </a:solidFill>
                          <a:effectLst/>
                        </a:rPr>
                        <a:t>Deprecated</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l" fontAlgn="t"/>
                      <a:r>
                        <a:rPr lang="en-NZ" sz="1600" dirty="0">
                          <a:solidFill>
                            <a:schemeClr val="bg1"/>
                          </a:solidFill>
                          <a:effectLst/>
                        </a:rPr>
                        <a:t>None</a:t>
                      </a:r>
                    </a:p>
                  </a:txBody>
                  <a:tcPr marL="63990" marR="63990" marT="31995" marB="3199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292004166"/>
                  </a:ext>
                </a:extLst>
              </a:tr>
            </a:tbl>
          </a:graphicData>
        </a:graphic>
      </p:graphicFrame>
    </p:spTree>
    <p:extLst>
      <p:ext uri="{BB962C8B-B14F-4D97-AF65-F5344CB8AC3E}">
        <p14:creationId xmlns:p14="http://schemas.microsoft.com/office/powerpoint/2010/main" val="1821378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new in BizTalk Server 2020</a:t>
            </a:r>
          </a:p>
        </p:txBody>
      </p:sp>
      <p:sp>
        <p:nvSpPr>
          <p:cNvPr id="3" name="Content Placeholder 2">
            <a:extLst>
              <a:ext uri="{FF2B5EF4-FFF2-40B4-BE49-F238E27FC236}">
                <a16:creationId xmlns:a16="http://schemas.microsoft.com/office/drawing/2014/main" id="{8EF2832C-7B68-42A0-B9E4-690FB1EA5E06}"/>
              </a:ext>
            </a:extLst>
          </p:cNvPr>
          <p:cNvSpPr>
            <a:spLocks noGrp="1"/>
          </p:cNvSpPr>
          <p:nvPr>
            <p:ph sz="half" idx="1"/>
          </p:nvPr>
        </p:nvSpPr>
        <p:spPr>
          <a:xfrm>
            <a:off x="838200" y="1393794"/>
            <a:ext cx="10515600" cy="4783169"/>
          </a:xfrm>
        </p:spPr>
        <p:txBody>
          <a:bodyPr/>
          <a:lstStyle/>
          <a:p>
            <a:r>
              <a:rPr lang="en-NZ" dirty="0">
                <a:solidFill>
                  <a:srgbClr val="FFFF00"/>
                </a:solidFill>
                <a:hlinkClick r:id="rId2">
                  <a:extLst>
                    <a:ext uri="{A12FA001-AC4F-418D-AE19-62706E023703}">
                      <ahyp:hlinkClr xmlns:ahyp="http://schemas.microsoft.com/office/drawing/2018/hyperlinkcolor" val="tx"/>
                    </a:ext>
                  </a:extLst>
                </a:hlinkClick>
              </a:rPr>
              <a:t>https://docs.microsoft.com/en-us/biztalk/install-and-config-guides/whats-new-in-biztalk-server-2020#new-in-biztalk-server-2020</a:t>
            </a:r>
            <a:endParaRPr lang="en-NZ" dirty="0">
              <a:solidFill>
                <a:srgbClr val="FFFF00"/>
              </a:solidFill>
            </a:endParaRPr>
          </a:p>
        </p:txBody>
      </p:sp>
      <p:graphicFrame>
        <p:nvGraphicFramePr>
          <p:cNvPr id="4" name="Table 3">
            <a:extLst>
              <a:ext uri="{FF2B5EF4-FFF2-40B4-BE49-F238E27FC236}">
                <a16:creationId xmlns:a16="http://schemas.microsoft.com/office/drawing/2014/main" id="{57C124FB-322F-4208-BF22-90B3B8A92942}"/>
              </a:ext>
            </a:extLst>
          </p:cNvPr>
          <p:cNvGraphicFramePr>
            <a:graphicFrameLocks noGrp="1"/>
          </p:cNvGraphicFramePr>
          <p:nvPr>
            <p:extLst>
              <p:ext uri="{D42A27DB-BD31-4B8C-83A1-F6EECF244321}">
                <p14:modId xmlns:p14="http://schemas.microsoft.com/office/powerpoint/2010/main" val="3438952829"/>
              </p:ext>
            </p:extLst>
          </p:nvPr>
        </p:nvGraphicFramePr>
        <p:xfrm>
          <a:off x="1076048" y="2441359"/>
          <a:ext cx="9286042" cy="3818852"/>
        </p:xfrm>
        <a:graphic>
          <a:graphicData uri="http://schemas.openxmlformats.org/drawingml/2006/table">
            <a:tbl>
              <a:tblPr/>
              <a:tblGrid>
                <a:gridCol w="2022259">
                  <a:extLst>
                    <a:ext uri="{9D8B030D-6E8A-4147-A177-3AD203B41FA5}">
                      <a16:colId xmlns:a16="http://schemas.microsoft.com/office/drawing/2014/main" val="2474583184"/>
                    </a:ext>
                  </a:extLst>
                </a:gridCol>
                <a:gridCol w="7263783">
                  <a:extLst>
                    <a:ext uri="{9D8B030D-6E8A-4147-A177-3AD203B41FA5}">
                      <a16:colId xmlns:a16="http://schemas.microsoft.com/office/drawing/2014/main" val="1032701324"/>
                    </a:ext>
                  </a:extLst>
                </a:gridCol>
              </a:tblGrid>
              <a:tr h="343798">
                <a:tc>
                  <a:txBody>
                    <a:bodyPr/>
                    <a:lstStyle/>
                    <a:p>
                      <a:pPr algn="l" fontAlgn="b"/>
                      <a:r>
                        <a:rPr lang="en-NZ" sz="2000" b="1">
                          <a:solidFill>
                            <a:schemeClr val="bg1"/>
                          </a:solidFill>
                          <a:effectLst/>
                        </a:rPr>
                        <a:t>Feature</a:t>
                      </a:r>
                    </a:p>
                  </a:txBody>
                  <a:tcPr marL="61286" marR="61286" marT="30643" marB="30643" anchor="b">
                    <a:lnL w="12700" cap="flat" cmpd="sng" algn="ctr">
                      <a:solidFill>
                        <a:srgbClr val="903A83"/>
                      </a:solidFill>
                      <a:prstDash val="solid"/>
                      <a:round/>
                      <a:headEnd type="none" w="med" len="med"/>
                      <a:tailEnd type="none" w="med" len="med"/>
                    </a:lnL>
                    <a:lnR w="12700" cap="flat" cmpd="sng" algn="ctr">
                      <a:solidFill>
                        <a:srgbClr val="3038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tc>
                  <a:txBody>
                    <a:bodyPr/>
                    <a:lstStyle/>
                    <a:p>
                      <a:pPr algn="l" fontAlgn="b"/>
                      <a:r>
                        <a:rPr lang="en-NZ" sz="2000" b="1" dirty="0">
                          <a:solidFill>
                            <a:schemeClr val="bg1"/>
                          </a:solidFill>
                          <a:effectLst/>
                        </a:rPr>
                        <a:t>Description</a:t>
                      </a:r>
                    </a:p>
                  </a:txBody>
                  <a:tcPr marL="61286" marR="61286" marT="30643" marB="30643" anchor="b">
                    <a:lnL w="12700" cap="flat" cmpd="sng" algn="ctr">
                      <a:solidFill>
                        <a:srgbClr val="303883"/>
                      </a:solidFill>
                      <a:prstDash val="solid"/>
                      <a:round/>
                      <a:headEnd type="none" w="med" len="med"/>
                      <a:tailEnd type="none" w="med" len="med"/>
                    </a:lnL>
                    <a:lnR w="12700" cap="flat" cmpd="sng" algn="ctr">
                      <a:solidFill>
                        <a:srgbClr val="903A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4055143447"/>
                  </a:ext>
                </a:extLst>
              </a:tr>
              <a:tr h="3452766">
                <a:tc>
                  <a:txBody>
                    <a:bodyPr/>
                    <a:lstStyle/>
                    <a:p>
                      <a:pPr algn="l" fontAlgn="t"/>
                      <a:r>
                        <a:rPr lang="en-NZ" sz="2000" dirty="0">
                          <a:solidFill>
                            <a:schemeClr val="bg1"/>
                          </a:solidFill>
                          <a:effectLst/>
                        </a:rPr>
                        <a:t>Support for newer platforms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BizTalk Server 2020 adds support for the following Microsoft platforms:</a:t>
                      </a:r>
                      <a:br>
                        <a:rPr lang="en-NZ" sz="2000" dirty="0">
                          <a:solidFill>
                            <a:schemeClr val="bg1"/>
                          </a:solidFill>
                          <a:effectLst/>
                        </a:rPr>
                      </a:br>
                      <a:br>
                        <a:rPr lang="en-NZ" sz="2000" dirty="0">
                          <a:solidFill>
                            <a:schemeClr val="bg1"/>
                          </a:solidFill>
                          <a:effectLst/>
                        </a:rPr>
                      </a:br>
                      <a:r>
                        <a:rPr lang="en-NZ" sz="2000" dirty="0">
                          <a:solidFill>
                            <a:schemeClr val="bg1"/>
                          </a:solidFill>
                          <a:effectLst/>
                        </a:rPr>
                        <a:t>- Visual Studio 2019</a:t>
                      </a:r>
                      <a:br>
                        <a:rPr lang="en-NZ" sz="2000" dirty="0">
                          <a:solidFill>
                            <a:schemeClr val="bg1"/>
                          </a:solidFill>
                          <a:effectLst/>
                        </a:rPr>
                      </a:br>
                      <a:r>
                        <a:rPr lang="en-NZ" sz="2000" dirty="0">
                          <a:solidFill>
                            <a:schemeClr val="bg1"/>
                          </a:solidFill>
                          <a:effectLst/>
                        </a:rPr>
                        <a:t>- Windows Server 2019, Windows Server 2016, Windows 10</a:t>
                      </a:r>
                      <a:br>
                        <a:rPr lang="en-NZ" sz="2000" dirty="0">
                          <a:solidFill>
                            <a:schemeClr val="bg1"/>
                          </a:solidFill>
                          <a:effectLst/>
                        </a:rPr>
                      </a:br>
                      <a:r>
                        <a:rPr lang="en-NZ" sz="2000" dirty="0">
                          <a:solidFill>
                            <a:schemeClr val="bg1"/>
                          </a:solidFill>
                          <a:effectLst/>
                        </a:rPr>
                        <a:t>- SQL Server 2019, SQL Server 2017, SQL Server 2016 SP2</a:t>
                      </a:r>
                      <a:br>
                        <a:rPr lang="en-NZ" sz="2000" dirty="0">
                          <a:solidFill>
                            <a:schemeClr val="bg1"/>
                          </a:solidFill>
                          <a:effectLst/>
                        </a:rPr>
                      </a:br>
                      <a:r>
                        <a:rPr lang="en-NZ" sz="2000" dirty="0">
                          <a:solidFill>
                            <a:schemeClr val="bg1"/>
                          </a:solidFill>
                          <a:effectLst/>
                        </a:rPr>
                        <a:t>- Office 2019, Office 2016</a:t>
                      </a:r>
                      <a:br>
                        <a:rPr lang="en-NZ" sz="2000" dirty="0">
                          <a:solidFill>
                            <a:schemeClr val="bg1"/>
                          </a:solidFill>
                          <a:effectLst/>
                        </a:rPr>
                      </a:br>
                      <a:br>
                        <a:rPr lang="en-NZ" sz="2000" dirty="0">
                          <a:solidFill>
                            <a:schemeClr val="bg1"/>
                          </a:solidFill>
                          <a:effectLst/>
                        </a:rPr>
                      </a:br>
                      <a:r>
                        <a:rPr lang="en-NZ" sz="2000" u="none" strike="noStrike" dirty="0">
                          <a:solidFill>
                            <a:schemeClr val="bg1"/>
                          </a:solidFill>
                          <a:effectLst/>
                          <a:hlinkClick r:id="rId3">
                            <a:extLst>
                              <a:ext uri="{A12FA001-AC4F-418D-AE19-62706E023703}">
                                <ahyp:hlinkClr xmlns:ahyp="http://schemas.microsoft.com/office/drawing/2018/hyperlinkcolor" val="tx"/>
                              </a:ext>
                            </a:extLst>
                          </a:hlinkClick>
                        </a:rPr>
                        <a:t>Hardware and Software Requirements for BizTalk Server 2020</a:t>
                      </a:r>
                      <a:endParaRPr lang="en-NZ" sz="2000" dirty="0">
                        <a:solidFill>
                          <a:schemeClr val="bg1"/>
                        </a:solidFill>
                        <a:effectLst/>
                      </a:endParaRP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238255302"/>
                  </a:ext>
                </a:extLst>
              </a:tr>
            </a:tbl>
          </a:graphicData>
        </a:graphic>
      </p:graphicFrame>
    </p:spTree>
    <p:extLst>
      <p:ext uri="{BB962C8B-B14F-4D97-AF65-F5344CB8AC3E}">
        <p14:creationId xmlns:p14="http://schemas.microsoft.com/office/powerpoint/2010/main" val="764445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new in BizTalk Server 2020</a:t>
            </a:r>
          </a:p>
        </p:txBody>
      </p:sp>
      <p:graphicFrame>
        <p:nvGraphicFramePr>
          <p:cNvPr id="5" name="Table 4">
            <a:extLst>
              <a:ext uri="{FF2B5EF4-FFF2-40B4-BE49-F238E27FC236}">
                <a16:creationId xmlns:a16="http://schemas.microsoft.com/office/drawing/2014/main" id="{50325719-F432-426A-88F7-F8BB25B768B6}"/>
              </a:ext>
            </a:extLst>
          </p:cNvPr>
          <p:cNvGraphicFramePr>
            <a:graphicFrameLocks noGrp="1"/>
          </p:cNvGraphicFramePr>
          <p:nvPr>
            <p:extLst>
              <p:ext uri="{D42A27DB-BD31-4B8C-83A1-F6EECF244321}">
                <p14:modId xmlns:p14="http://schemas.microsoft.com/office/powerpoint/2010/main" val="3737536058"/>
              </p:ext>
            </p:extLst>
          </p:nvPr>
        </p:nvGraphicFramePr>
        <p:xfrm>
          <a:off x="914123" y="1450760"/>
          <a:ext cx="9620527" cy="5238504"/>
        </p:xfrm>
        <a:graphic>
          <a:graphicData uri="http://schemas.openxmlformats.org/drawingml/2006/table">
            <a:tbl>
              <a:tblPr/>
              <a:tblGrid>
                <a:gridCol w="2318858">
                  <a:extLst>
                    <a:ext uri="{9D8B030D-6E8A-4147-A177-3AD203B41FA5}">
                      <a16:colId xmlns:a16="http://schemas.microsoft.com/office/drawing/2014/main" val="2474583184"/>
                    </a:ext>
                  </a:extLst>
                </a:gridCol>
                <a:gridCol w="7301669">
                  <a:extLst>
                    <a:ext uri="{9D8B030D-6E8A-4147-A177-3AD203B41FA5}">
                      <a16:colId xmlns:a16="http://schemas.microsoft.com/office/drawing/2014/main" val="1032701324"/>
                    </a:ext>
                  </a:extLst>
                </a:gridCol>
              </a:tblGrid>
              <a:tr h="333211">
                <a:tc>
                  <a:txBody>
                    <a:bodyPr/>
                    <a:lstStyle/>
                    <a:p>
                      <a:pPr algn="l" fontAlgn="b"/>
                      <a:r>
                        <a:rPr lang="en-NZ" sz="2000" b="1" dirty="0">
                          <a:solidFill>
                            <a:schemeClr val="bg1"/>
                          </a:solidFill>
                          <a:effectLst/>
                        </a:rPr>
                        <a:t>Feature</a:t>
                      </a:r>
                    </a:p>
                  </a:txBody>
                  <a:tcPr marL="61286" marR="61286" marT="30643" marB="30643" anchor="b">
                    <a:lnL w="12700" cap="flat" cmpd="sng" algn="ctr">
                      <a:solidFill>
                        <a:srgbClr val="903A83"/>
                      </a:solidFill>
                      <a:prstDash val="solid"/>
                      <a:round/>
                      <a:headEnd type="none" w="med" len="med"/>
                      <a:tailEnd type="none" w="med" len="med"/>
                    </a:lnL>
                    <a:lnR w="12700" cap="flat" cmpd="sng" algn="ctr">
                      <a:solidFill>
                        <a:srgbClr val="3038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tc>
                  <a:txBody>
                    <a:bodyPr/>
                    <a:lstStyle/>
                    <a:p>
                      <a:pPr algn="l" fontAlgn="b"/>
                      <a:r>
                        <a:rPr lang="en-NZ" sz="2000" b="1" dirty="0">
                          <a:solidFill>
                            <a:schemeClr val="bg1"/>
                          </a:solidFill>
                          <a:effectLst/>
                        </a:rPr>
                        <a:t>Description</a:t>
                      </a:r>
                    </a:p>
                  </a:txBody>
                  <a:tcPr marL="61286" marR="61286" marT="30643" marB="30643" anchor="b">
                    <a:lnL w="12700" cap="flat" cmpd="sng" algn="ctr">
                      <a:solidFill>
                        <a:srgbClr val="303883"/>
                      </a:solidFill>
                      <a:prstDash val="solid"/>
                      <a:round/>
                      <a:headEnd type="none" w="med" len="med"/>
                      <a:tailEnd type="none" w="med" len="med"/>
                    </a:lnL>
                    <a:lnR w="12700" cap="flat" cmpd="sng" algn="ctr">
                      <a:solidFill>
                        <a:srgbClr val="903A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4055143447"/>
                  </a:ext>
                </a:extLst>
              </a:tr>
              <a:tr h="888069">
                <a:tc>
                  <a:txBody>
                    <a:bodyPr/>
                    <a:lstStyle/>
                    <a:p>
                      <a:pPr algn="l" fontAlgn="t"/>
                      <a:r>
                        <a:rPr lang="en-NZ" sz="2000" dirty="0">
                          <a:solidFill>
                            <a:schemeClr val="bg1"/>
                          </a:solidFill>
                          <a:effectLst/>
                        </a:rPr>
                        <a:t>Analytics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Operational Data Monitoring and Analytics.</a:t>
                      </a:r>
                    </a:p>
                    <a:p>
                      <a:pPr algn="l" fontAlgn="t"/>
                      <a:r>
                        <a:rPr lang="en-NZ" sz="2000" dirty="0">
                          <a:solidFill>
                            <a:schemeClr val="bg1"/>
                          </a:solidFill>
                          <a:effectLst/>
                        </a:rPr>
                        <a:t>Leveraging the power of Azure (Application Insight and Event Hub) for deep data storage and Power BI for reporting and viewing of data. (FP 1 for BizTalk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238255302"/>
                  </a:ext>
                </a:extLst>
              </a:tr>
              <a:tr h="888069">
                <a:tc>
                  <a:txBody>
                    <a:bodyPr/>
                    <a:lstStyle/>
                    <a:p>
                      <a:pPr algn="l" fontAlgn="t"/>
                      <a:r>
                        <a:rPr lang="en-NZ" sz="2000" dirty="0">
                          <a:solidFill>
                            <a:schemeClr val="bg1"/>
                          </a:solidFill>
                          <a:effectLst/>
                        </a:rPr>
                        <a:t>Application Lifecycle Management with VSTS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Using Visual Studio Team Services, you can define multi-server deployments of BizTalk Server 2020, and then maintain those systems throughout the application lifecycle. (FP 1 for BizTalk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136010697"/>
                  </a:ext>
                </a:extLst>
              </a:tr>
              <a:tr h="653575">
                <a:tc>
                  <a:txBody>
                    <a:bodyPr/>
                    <a:lstStyle/>
                    <a:p>
                      <a:pPr algn="l" fontAlgn="t"/>
                      <a:r>
                        <a:rPr lang="en-NZ" sz="2000" dirty="0">
                          <a:solidFill>
                            <a:schemeClr val="bg1"/>
                          </a:solidFill>
                          <a:effectLst/>
                        </a:rPr>
                        <a:t>Management APIs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Manage your environment remotely using the new REST APIs with full Swagger support. (FP 1 for BizTalk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61660663"/>
                  </a:ext>
                </a:extLst>
              </a:tr>
              <a:tr h="972680">
                <a:tc>
                  <a:txBody>
                    <a:bodyPr/>
                    <a:lstStyle/>
                    <a:p>
                      <a:pPr algn="l" fontAlgn="t"/>
                      <a:r>
                        <a:rPr lang="en-NZ" sz="2000" dirty="0">
                          <a:solidFill>
                            <a:schemeClr val="bg1"/>
                          </a:solidFill>
                          <a:effectLst/>
                        </a:rPr>
                        <a:t>Support for Always Encrypted</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Use the WCF-SQL adapter to connect to SQL Server secure Always Encrypted columns. (FP 1 for BizTalk 2016) </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216437040"/>
                  </a:ext>
                </a:extLst>
              </a:tr>
              <a:tr h="972680">
                <a:tc>
                  <a:txBody>
                    <a:bodyPr/>
                    <a:lstStyle/>
                    <a:p>
                      <a:pPr algn="l" fontAlgn="t"/>
                      <a:r>
                        <a:rPr lang="en-NZ" sz="2000" dirty="0">
                          <a:solidFill>
                            <a:schemeClr val="bg1"/>
                          </a:solidFill>
                          <a:effectLst/>
                        </a:rPr>
                        <a:t>Advanced Scheduling</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New and improved scheduling capabilities in Adapters. (FP 1 for BizTalk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994093020"/>
                  </a:ext>
                </a:extLst>
              </a:tr>
            </a:tbl>
          </a:graphicData>
        </a:graphic>
      </p:graphicFrame>
    </p:spTree>
    <p:extLst>
      <p:ext uri="{BB962C8B-B14F-4D97-AF65-F5344CB8AC3E}">
        <p14:creationId xmlns:p14="http://schemas.microsoft.com/office/powerpoint/2010/main" val="131859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new in BizTalk Server 2020</a:t>
            </a:r>
          </a:p>
        </p:txBody>
      </p:sp>
      <p:graphicFrame>
        <p:nvGraphicFramePr>
          <p:cNvPr id="5" name="Table 4">
            <a:extLst>
              <a:ext uri="{FF2B5EF4-FFF2-40B4-BE49-F238E27FC236}">
                <a16:creationId xmlns:a16="http://schemas.microsoft.com/office/drawing/2014/main" id="{389E8523-A512-4E0A-99FF-ACDE97F69921}"/>
              </a:ext>
            </a:extLst>
          </p:cNvPr>
          <p:cNvGraphicFramePr>
            <a:graphicFrameLocks noGrp="1"/>
          </p:cNvGraphicFramePr>
          <p:nvPr>
            <p:extLst>
              <p:ext uri="{D42A27DB-BD31-4B8C-83A1-F6EECF244321}">
                <p14:modId xmlns:p14="http://schemas.microsoft.com/office/powerpoint/2010/main" val="1567188139"/>
              </p:ext>
            </p:extLst>
          </p:nvPr>
        </p:nvGraphicFramePr>
        <p:xfrm>
          <a:off x="952500" y="1317917"/>
          <a:ext cx="9629775" cy="5046635"/>
        </p:xfrm>
        <a:graphic>
          <a:graphicData uri="http://schemas.openxmlformats.org/drawingml/2006/table">
            <a:tbl>
              <a:tblPr/>
              <a:tblGrid>
                <a:gridCol w="2451426">
                  <a:extLst>
                    <a:ext uri="{9D8B030D-6E8A-4147-A177-3AD203B41FA5}">
                      <a16:colId xmlns:a16="http://schemas.microsoft.com/office/drawing/2014/main" val="2474583184"/>
                    </a:ext>
                  </a:extLst>
                </a:gridCol>
                <a:gridCol w="7178349">
                  <a:extLst>
                    <a:ext uri="{9D8B030D-6E8A-4147-A177-3AD203B41FA5}">
                      <a16:colId xmlns:a16="http://schemas.microsoft.com/office/drawing/2014/main" val="1032701324"/>
                    </a:ext>
                  </a:extLst>
                </a:gridCol>
              </a:tblGrid>
              <a:tr h="443177">
                <a:tc>
                  <a:txBody>
                    <a:bodyPr/>
                    <a:lstStyle/>
                    <a:p>
                      <a:pPr algn="l" fontAlgn="b"/>
                      <a:r>
                        <a:rPr lang="en-NZ" sz="2000" b="1" dirty="0">
                          <a:solidFill>
                            <a:schemeClr val="bg1"/>
                          </a:solidFill>
                          <a:effectLst/>
                        </a:rPr>
                        <a:t>Feature</a:t>
                      </a:r>
                    </a:p>
                  </a:txBody>
                  <a:tcPr marL="61286" marR="61286" marT="30643" marB="30643" anchor="b">
                    <a:lnL w="12700" cap="flat" cmpd="sng" algn="ctr">
                      <a:solidFill>
                        <a:srgbClr val="903A83"/>
                      </a:solidFill>
                      <a:prstDash val="solid"/>
                      <a:round/>
                      <a:headEnd type="none" w="med" len="med"/>
                      <a:tailEnd type="none" w="med" len="med"/>
                    </a:lnL>
                    <a:lnR w="12700" cap="flat" cmpd="sng" algn="ctr">
                      <a:solidFill>
                        <a:srgbClr val="3038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tc>
                  <a:txBody>
                    <a:bodyPr/>
                    <a:lstStyle/>
                    <a:p>
                      <a:pPr algn="l" fontAlgn="b"/>
                      <a:r>
                        <a:rPr lang="en-NZ" sz="2000" b="1" dirty="0">
                          <a:solidFill>
                            <a:schemeClr val="bg1"/>
                          </a:solidFill>
                          <a:effectLst/>
                        </a:rPr>
                        <a:t>Description</a:t>
                      </a:r>
                    </a:p>
                  </a:txBody>
                  <a:tcPr marL="61286" marR="61286" marT="30643" marB="30643" anchor="b">
                    <a:lnL w="12700" cap="flat" cmpd="sng" algn="ctr">
                      <a:solidFill>
                        <a:srgbClr val="303883"/>
                      </a:solidFill>
                      <a:prstDash val="solid"/>
                      <a:round/>
                      <a:headEnd type="none" w="med" len="med"/>
                      <a:tailEnd type="none" w="med" len="med"/>
                    </a:lnL>
                    <a:lnR w="12700" cap="flat" cmpd="sng" algn="ctr">
                      <a:solidFill>
                        <a:srgbClr val="903A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4055143447"/>
                  </a:ext>
                </a:extLst>
              </a:tr>
              <a:tr h="685800">
                <a:tc>
                  <a:txBody>
                    <a:bodyPr/>
                    <a:lstStyle/>
                    <a:p>
                      <a:pPr algn="l" fontAlgn="t"/>
                      <a:r>
                        <a:rPr lang="en-NZ" sz="2000" dirty="0">
                          <a:solidFill>
                            <a:schemeClr val="bg1"/>
                          </a:solidFill>
                          <a:effectLst/>
                        </a:rPr>
                        <a:t>Backup to Azure Blob Storage</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When deploying BizTalk Server to Azure VMs, you can backup BizTalk Server databases to Azure blob storage. (FP 2 for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136010697"/>
                  </a:ext>
                </a:extLst>
              </a:tr>
              <a:tr h="685800">
                <a:tc>
                  <a:txBody>
                    <a:bodyPr/>
                    <a:lstStyle/>
                    <a:p>
                      <a:pPr algn="l" fontAlgn="t"/>
                      <a:r>
                        <a:rPr lang="en-NZ" sz="2000" dirty="0">
                          <a:solidFill>
                            <a:schemeClr val="bg1"/>
                          </a:solidFill>
                          <a:effectLst/>
                        </a:rPr>
                        <a:t>Adapter for Service Bus v2</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When using the Service Bus Adapter, you can utilize Azure Service Bus Premium for enterprise-scale workloads. (FP 2 for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61660663"/>
                  </a:ext>
                </a:extLst>
              </a:tr>
              <a:tr h="638175">
                <a:tc>
                  <a:txBody>
                    <a:bodyPr/>
                    <a:lstStyle/>
                    <a:p>
                      <a:pPr algn="l" fontAlgn="t"/>
                      <a:r>
                        <a:rPr lang="en-NZ" sz="2000" dirty="0">
                          <a:solidFill>
                            <a:schemeClr val="bg1"/>
                          </a:solidFill>
                          <a:effectLst/>
                        </a:rPr>
                        <a:t>Transport Layer Security 1.2</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Securely deploy BizTalk Server using industry-standard TLS 1.2 authentication and encryption. (FP 2 for 2016, later as a CU)</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216437040"/>
                  </a:ext>
                </a:extLst>
              </a:tr>
              <a:tr h="885825">
                <a:tc>
                  <a:txBody>
                    <a:bodyPr/>
                    <a:lstStyle/>
                    <a:p>
                      <a:pPr algn="l" fontAlgn="t"/>
                      <a:r>
                        <a:rPr lang="en-NZ" sz="2000" dirty="0">
                          <a:solidFill>
                            <a:schemeClr val="bg1"/>
                          </a:solidFill>
                          <a:effectLst/>
                        </a:rPr>
                        <a:t>API Management</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Publish Orchestration endpoints using Azure API Management, enabling organizations to publish APIs to external, partner and internal developers to unlock the potential of their data and services. (FP 2 for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361217371"/>
                  </a:ext>
                </a:extLst>
              </a:tr>
              <a:tr h="1177510">
                <a:tc>
                  <a:txBody>
                    <a:bodyPr/>
                    <a:lstStyle/>
                    <a:p>
                      <a:pPr algn="l" fontAlgn="t"/>
                      <a:r>
                        <a:rPr lang="en-NZ" sz="2000" dirty="0">
                          <a:solidFill>
                            <a:schemeClr val="bg1"/>
                          </a:solidFill>
                          <a:effectLst/>
                        </a:rPr>
                        <a:t>Event Hubs Adapter</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Using the new Event Hub Adapter, BizTalk Server can send and receive messages with Azure Event Hubs, where BizTalk Server can function as both an event publisher and subscriber, as part of a new Azure cloud-based event-driven application.  (FP 2 for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138901289"/>
                  </a:ext>
                </a:extLst>
              </a:tr>
            </a:tbl>
          </a:graphicData>
        </a:graphic>
      </p:graphicFrame>
    </p:spTree>
    <p:extLst>
      <p:ext uri="{BB962C8B-B14F-4D97-AF65-F5344CB8AC3E}">
        <p14:creationId xmlns:p14="http://schemas.microsoft.com/office/powerpoint/2010/main" val="52734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1970-AAC4-44C8-A103-08C5A5A1F5BC}"/>
              </a:ext>
            </a:extLst>
          </p:cNvPr>
          <p:cNvSpPr>
            <a:spLocks noGrp="1"/>
          </p:cNvSpPr>
          <p:nvPr>
            <p:ph type="title"/>
          </p:nvPr>
        </p:nvSpPr>
        <p:spPr/>
        <p:txBody>
          <a:bodyPr/>
          <a:lstStyle/>
          <a:p>
            <a:r>
              <a:rPr lang="en-NZ" dirty="0"/>
              <a:t>What’s new in BizTalk Server 2020</a:t>
            </a:r>
          </a:p>
        </p:txBody>
      </p:sp>
      <p:graphicFrame>
        <p:nvGraphicFramePr>
          <p:cNvPr id="5" name="Table 4">
            <a:extLst>
              <a:ext uri="{FF2B5EF4-FFF2-40B4-BE49-F238E27FC236}">
                <a16:creationId xmlns:a16="http://schemas.microsoft.com/office/drawing/2014/main" id="{389E8523-A512-4E0A-99FF-ACDE97F69921}"/>
              </a:ext>
            </a:extLst>
          </p:cNvPr>
          <p:cNvGraphicFramePr>
            <a:graphicFrameLocks noGrp="1"/>
          </p:cNvGraphicFramePr>
          <p:nvPr>
            <p:extLst>
              <p:ext uri="{D42A27DB-BD31-4B8C-83A1-F6EECF244321}">
                <p14:modId xmlns:p14="http://schemas.microsoft.com/office/powerpoint/2010/main" val="907192957"/>
              </p:ext>
            </p:extLst>
          </p:nvPr>
        </p:nvGraphicFramePr>
        <p:xfrm>
          <a:off x="952500" y="1317917"/>
          <a:ext cx="9629775" cy="4721479"/>
        </p:xfrm>
        <a:graphic>
          <a:graphicData uri="http://schemas.openxmlformats.org/drawingml/2006/table">
            <a:tbl>
              <a:tblPr/>
              <a:tblGrid>
                <a:gridCol w="2451426">
                  <a:extLst>
                    <a:ext uri="{9D8B030D-6E8A-4147-A177-3AD203B41FA5}">
                      <a16:colId xmlns:a16="http://schemas.microsoft.com/office/drawing/2014/main" val="2474583184"/>
                    </a:ext>
                  </a:extLst>
                </a:gridCol>
                <a:gridCol w="7178349">
                  <a:extLst>
                    <a:ext uri="{9D8B030D-6E8A-4147-A177-3AD203B41FA5}">
                      <a16:colId xmlns:a16="http://schemas.microsoft.com/office/drawing/2014/main" val="1032701324"/>
                    </a:ext>
                  </a:extLst>
                </a:gridCol>
              </a:tblGrid>
              <a:tr h="443177">
                <a:tc>
                  <a:txBody>
                    <a:bodyPr/>
                    <a:lstStyle/>
                    <a:p>
                      <a:pPr algn="l" fontAlgn="b"/>
                      <a:r>
                        <a:rPr lang="en-NZ" sz="2000" b="1" dirty="0">
                          <a:solidFill>
                            <a:schemeClr val="bg1"/>
                          </a:solidFill>
                          <a:effectLst/>
                        </a:rPr>
                        <a:t>Feature</a:t>
                      </a:r>
                    </a:p>
                  </a:txBody>
                  <a:tcPr marL="61286" marR="61286" marT="30643" marB="30643" anchor="b">
                    <a:lnL w="12700" cap="flat" cmpd="sng" algn="ctr">
                      <a:solidFill>
                        <a:srgbClr val="903A83"/>
                      </a:solidFill>
                      <a:prstDash val="solid"/>
                      <a:round/>
                      <a:headEnd type="none" w="med" len="med"/>
                      <a:tailEnd type="none" w="med" len="med"/>
                    </a:lnL>
                    <a:lnR w="12700" cap="flat" cmpd="sng" algn="ctr">
                      <a:solidFill>
                        <a:srgbClr val="3038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tc>
                  <a:txBody>
                    <a:bodyPr/>
                    <a:lstStyle/>
                    <a:p>
                      <a:pPr algn="l" fontAlgn="b"/>
                      <a:r>
                        <a:rPr lang="en-NZ" sz="2000" b="1" dirty="0">
                          <a:solidFill>
                            <a:schemeClr val="bg1"/>
                          </a:solidFill>
                          <a:effectLst/>
                        </a:rPr>
                        <a:t>Description</a:t>
                      </a:r>
                    </a:p>
                  </a:txBody>
                  <a:tcPr marL="61286" marR="61286" marT="30643" marB="30643" anchor="b">
                    <a:lnL w="12700" cap="flat" cmpd="sng" algn="ctr">
                      <a:solidFill>
                        <a:srgbClr val="303883"/>
                      </a:solidFill>
                      <a:prstDash val="solid"/>
                      <a:round/>
                      <a:headEnd type="none" w="med" len="med"/>
                      <a:tailEnd type="none" w="med" len="med"/>
                    </a:lnL>
                    <a:lnR w="12700" cap="flat" cmpd="sng" algn="ctr">
                      <a:solidFill>
                        <a:srgbClr val="903A8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4055143447"/>
                  </a:ext>
                </a:extLst>
              </a:tr>
              <a:tr h="685800">
                <a:tc>
                  <a:txBody>
                    <a:bodyPr/>
                    <a:lstStyle/>
                    <a:p>
                      <a:pPr algn="l" fontAlgn="t"/>
                      <a:r>
                        <a:rPr lang="en-NZ" sz="2000" dirty="0">
                          <a:solidFill>
                            <a:schemeClr val="bg1"/>
                          </a:solidFill>
                          <a:effectLst/>
                        </a:rPr>
                        <a:t>Office 365 Adapters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Leverage the power of BizTalk in newer office automation workflows by integrating with Adapters that allows you to send or receive Office 365 emails, receive or transmit Office 365 calendar events and create Office 365 contacts. (FP 3 for </a:t>
                      </a:r>
                      <a:r>
                        <a:rPr lang="en-NZ" sz="2000" b="0" dirty="0">
                          <a:solidFill>
                            <a:schemeClr val="bg1"/>
                          </a:solidFill>
                          <a:effectLst/>
                        </a:rPr>
                        <a:t>BizTalk</a:t>
                      </a:r>
                      <a:r>
                        <a:rPr lang="en-NZ" sz="2000" dirty="0">
                          <a:solidFill>
                            <a:schemeClr val="bg1"/>
                          </a:solidFill>
                          <a:effectLst/>
                        </a:rPr>
                        <a:t> 2016)</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136010697"/>
                  </a:ext>
                </a:extLst>
              </a:tr>
              <a:tr h="685800">
                <a:tc>
                  <a:txBody>
                    <a:bodyPr/>
                    <a:lstStyle/>
                    <a:p>
                      <a:pPr algn="l" fontAlgn="t"/>
                      <a:r>
                        <a:rPr lang="en-NZ" sz="2000" dirty="0">
                          <a:solidFill>
                            <a:schemeClr val="bg1"/>
                          </a:solidFill>
                          <a:effectLst/>
                        </a:rPr>
                        <a:t>Group Managed Service Accounts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Extend windows GMSA support to BizTalk operations and services.</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661660663"/>
                  </a:ext>
                </a:extLst>
              </a:tr>
              <a:tr h="463620">
                <a:tc>
                  <a:txBody>
                    <a:bodyPr/>
                    <a:lstStyle/>
                    <a:p>
                      <a:pPr algn="l" fontAlgn="t"/>
                      <a:r>
                        <a:rPr lang="en-NZ" sz="2000" dirty="0">
                          <a:solidFill>
                            <a:schemeClr val="bg1"/>
                          </a:solidFill>
                          <a:effectLst/>
                        </a:rPr>
                        <a:t>Blob Adapter</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Send and Receive messages to/from Azure Blob Storage.</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216437040"/>
                  </a:ext>
                </a:extLst>
              </a:tr>
              <a:tr h="609600">
                <a:tc>
                  <a:txBody>
                    <a:bodyPr/>
                    <a:lstStyle/>
                    <a:p>
                      <a:pPr algn="l" fontAlgn="t"/>
                      <a:r>
                        <a:rPr lang="en-NZ" sz="2000" dirty="0">
                          <a:solidFill>
                            <a:schemeClr val="bg1"/>
                          </a:solidFill>
                          <a:effectLst/>
                        </a:rPr>
                        <a:t>Audit Log</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Making BizTalk further secure by maintaining audit trails of all management operation.</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361217371"/>
                  </a:ext>
                </a:extLst>
              </a:tr>
              <a:tr h="1177510">
                <a:tc>
                  <a:txBody>
                    <a:bodyPr/>
                    <a:lstStyle/>
                    <a:p>
                      <a:pPr algn="l" fontAlgn="t"/>
                      <a:r>
                        <a:rPr lang="en-NZ" sz="2000" dirty="0">
                          <a:solidFill>
                            <a:schemeClr val="bg1"/>
                          </a:solidFill>
                          <a:effectLst/>
                        </a:rPr>
                        <a:t>New Read Only Operator role</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tc>
                  <a:txBody>
                    <a:bodyPr/>
                    <a:lstStyle/>
                    <a:p>
                      <a:pPr algn="l" fontAlgn="t"/>
                      <a:r>
                        <a:rPr lang="en-NZ" sz="2000" dirty="0">
                          <a:solidFill>
                            <a:schemeClr val="bg1"/>
                          </a:solidFill>
                          <a:effectLst/>
                        </a:rPr>
                        <a:t>Brand new read only operator role to facilitate dev ops model, where access to production stamp is provided without the ability to update anything.</a:t>
                      </a:r>
                    </a:p>
                  </a:txBody>
                  <a:tcPr marL="61286" marR="61286" marT="30643" marB="3064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138901289"/>
                  </a:ext>
                </a:extLst>
              </a:tr>
            </a:tbl>
          </a:graphicData>
        </a:graphic>
      </p:graphicFrame>
    </p:spTree>
    <p:extLst>
      <p:ext uri="{BB962C8B-B14F-4D97-AF65-F5344CB8AC3E}">
        <p14:creationId xmlns:p14="http://schemas.microsoft.com/office/powerpoint/2010/main" val="135164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9.potx" id="{2CEC48F6-3D2A-4A78-9EFC-D09C7AAD7BB4}" vid="{80613310-6F84-43C4-9956-1BEDEB4109D9}"/>
    </a:ext>
  </a:extLst>
</a:theme>
</file>

<file path=docProps/app.xml><?xml version="1.0" encoding="utf-8"?>
<Properties xmlns="http://schemas.openxmlformats.org/officeDocument/2006/extended-properties" xmlns:vt="http://schemas.openxmlformats.org/officeDocument/2006/docPropsVTypes">
  <Template>GIB2020_Template</Template>
  <TotalTime>1661</TotalTime>
  <Words>929</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BizTalk 2020</vt:lpstr>
      <vt:lpstr>Presenter</vt:lpstr>
      <vt:lpstr>PowerPoint Presentation</vt:lpstr>
      <vt:lpstr>PowerPoint Presentation</vt:lpstr>
      <vt:lpstr>What’s (not) new in BizTalk Server 2020</vt:lpstr>
      <vt:lpstr>What’s new in BizTalk Server 2020</vt:lpstr>
      <vt:lpstr>What’s new in BizTalk Server 2020</vt:lpstr>
      <vt:lpstr>What’s new in BizTalk Server 2020</vt:lpstr>
      <vt:lpstr>What’s new in BizTalk Server 2020</vt:lpstr>
      <vt:lpstr>What’s new in BizTalk Server 2020</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Colin Dijkgraaf</dc:creator>
  <cp:lastModifiedBy>Colin Dijkgraaf</cp:lastModifiedBy>
  <cp:revision>28</cp:revision>
  <dcterms:created xsi:type="dcterms:W3CDTF">2020-02-06T22:19:10Z</dcterms:created>
  <dcterms:modified xsi:type="dcterms:W3CDTF">2020-03-06T03:08:11Z</dcterms:modified>
</cp:coreProperties>
</file>